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69" r:id="rId15"/>
    <p:sldId id="268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0;&#1085;&#1080;&#1075;&#1072;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v>1 повторность</c:v>
          </c:tx>
          <c:cat>
            <c:multiLvlStrRef>
              <c:f>Лист1!$B$2:$I$3</c:f>
              <c:multiLvlStrCache>
                <c:ptCount val="8"/>
                <c:lvl>
                  <c:pt idx="0">
                    <c:v>проросток</c:v>
                  </c:pt>
                  <c:pt idx="1">
                    <c:v>корень</c:v>
                  </c:pt>
                  <c:pt idx="2">
                    <c:v>проросток</c:v>
                  </c:pt>
                  <c:pt idx="3">
                    <c:v>корень</c:v>
                  </c:pt>
                  <c:pt idx="4">
                    <c:v>проросток</c:v>
                  </c:pt>
                  <c:pt idx="5">
                    <c:v>корень</c:v>
                  </c:pt>
                  <c:pt idx="6">
                    <c:v>проросток</c:v>
                  </c:pt>
                  <c:pt idx="7">
                    <c:v>корень</c:v>
                  </c:pt>
                </c:lvl>
                <c:lvl>
                  <c:pt idx="0">
                    <c:v>№1</c:v>
                  </c:pt>
                  <c:pt idx="2">
                    <c:v>№2</c:v>
                  </c:pt>
                  <c:pt idx="4">
                    <c:v>№3</c:v>
                  </c:pt>
                  <c:pt idx="6">
                    <c:v>№4</c:v>
                  </c:pt>
                </c:lvl>
              </c:multiLvlStrCache>
            </c:multiLvlStrRef>
          </c:cat>
          <c:val>
            <c:numRef>
              <c:f>Лист1!$B$4:$I$4</c:f>
              <c:numCache>
                <c:formatCode>General</c:formatCode>
                <c:ptCount val="8"/>
                <c:pt idx="0">
                  <c:v>4.008</c:v>
                </c:pt>
                <c:pt idx="1">
                  <c:v>1.8480000000000001</c:v>
                </c:pt>
                <c:pt idx="2">
                  <c:v>4.5309999999999997</c:v>
                </c:pt>
                <c:pt idx="3">
                  <c:v>2.8859999999999997</c:v>
                </c:pt>
                <c:pt idx="4">
                  <c:v>2.9919999999999991</c:v>
                </c:pt>
                <c:pt idx="5">
                  <c:v>2.6119999999999997</c:v>
                </c:pt>
                <c:pt idx="6">
                  <c:v>3.2159999999999997</c:v>
                </c:pt>
                <c:pt idx="7">
                  <c:v>3.0119999999999991</c:v>
                </c:pt>
              </c:numCache>
            </c:numRef>
          </c:val>
        </c:ser>
        <c:ser>
          <c:idx val="1"/>
          <c:order val="1"/>
          <c:tx>
            <c:v>2 повторность</c:v>
          </c:tx>
          <c:cat>
            <c:multiLvlStrRef>
              <c:f>Лист1!$B$2:$I$3</c:f>
              <c:multiLvlStrCache>
                <c:ptCount val="8"/>
                <c:lvl>
                  <c:pt idx="0">
                    <c:v>проросток</c:v>
                  </c:pt>
                  <c:pt idx="1">
                    <c:v>корень</c:v>
                  </c:pt>
                  <c:pt idx="2">
                    <c:v>проросток</c:v>
                  </c:pt>
                  <c:pt idx="3">
                    <c:v>корень</c:v>
                  </c:pt>
                  <c:pt idx="4">
                    <c:v>проросток</c:v>
                  </c:pt>
                  <c:pt idx="5">
                    <c:v>корень</c:v>
                  </c:pt>
                  <c:pt idx="6">
                    <c:v>проросток</c:v>
                  </c:pt>
                  <c:pt idx="7">
                    <c:v>корень</c:v>
                  </c:pt>
                </c:lvl>
                <c:lvl>
                  <c:pt idx="0">
                    <c:v>№1</c:v>
                  </c:pt>
                  <c:pt idx="2">
                    <c:v>№2</c:v>
                  </c:pt>
                  <c:pt idx="4">
                    <c:v>№3</c:v>
                  </c:pt>
                  <c:pt idx="6">
                    <c:v>№4</c:v>
                  </c:pt>
                </c:lvl>
              </c:multiLvlStrCache>
            </c:multiLvlStrRef>
          </c:cat>
          <c:val>
            <c:numRef>
              <c:f>Лист1!$B$5:$I$5</c:f>
              <c:numCache>
                <c:formatCode>General</c:formatCode>
                <c:ptCount val="8"/>
                <c:pt idx="0">
                  <c:v>4.319</c:v>
                </c:pt>
                <c:pt idx="1">
                  <c:v>2.016999999999999</c:v>
                </c:pt>
                <c:pt idx="2">
                  <c:v>4.3769999999999998</c:v>
                </c:pt>
                <c:pt idx="3">
                  <c:v>3.2290000000000001</c:v>
                </c:pt>
                <c:pt idx="4">
                  <c:v>2.5309999999999997</c:v>
                </c:pt>
                <c:pt idx="5">
                  <c:v>1.7130000000000001</c:v>
                </c:pt>
                <c:pt idx="6">
                  <c:v>3.0649999999999999</c:v>
                </c:pt>
                <c:pt idx="7">
                  <c:v>2.0830000000000002</c:v>
                </c:pt>
              </c:numCache>
            </c:numRef>
          </c:val>
        </c:ser>
        <c:shape val="box"/>
        <c:axId val="123028224"/>
        <c:axId val="105215104"/>
        <c:axId val="0"/>
      </c:bar3DChart>
      <c:catAx>
        <c:axId val="1230282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5215104"/>
        <c:crosses val="autoZero"/>
        <c:auto val="1"/>
        <c:lblAlgn val="ctr"/>
        <c:lblOffset val="100"/>
      </c:catAx>
      <c:valAx>
        <c:axId val="10521510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302822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BA92A-98B1-4500-9EB2-EA8E51EA5055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08105-B496-4502-A828-074614C271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8105-B496-4502-A828-074614C2719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0FB49E-60F7-49E5-9ED7-B80974DC5C8B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907042-4E3D-470A-9BB0-81F53B54EF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57299"/>
            <a:ext cx="7772400" cy="224315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Экспресс - методы оценки токсичности водной среды с помощью биотестов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Выполнили </a:t>
            </a:r>
            <a:r>
              <a:rPr lang="ru-RU"/>
              <a:t>ученицы </a:t>
            </a:r>
            <a:r>
              <a:rPr lang="ru-RU" smtClean="0"/>
              <a:t>Сош</a:t>
            </a:r>
            <a:r>
              <a:rPr lang="ru-RU" dirty="0"/>
              <a:t>№4</a:t>
            </a:r>
          </a:p>
          <a:p>
            <a:r>
              <a:rPr lang="ru-RU" dirty="0" err="1"/>
              <a:t>Салимзянова</a:t>
            </a:r>
            <a:r>
              <a:rPr lang="ru-RU" dirty="0"/>
              <a:t> </a:t>
            </a:r>
            <a:r>
              <a:rPr lang="ru-RU" dirty="0" err="1"/>
              <a:t>Алсу</a:t>
            </a:r>
            <a:r>
              <a:rPr lang="ru-RU" dirty="0"/>
              <a:t> и </a:t>
            </a:r>
            <a:r>
              <a:rPr lang="ru-RU" dirty="0" err="1"/>
              <a:t>Хузиахметова</a:t>
            </a:r>
            <a:r>
              <a:rPr lang="ru-RU" dirty="0"/>
              <a:t> Алина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dorovie-volna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94" y="1857364"/>
            <a:ext cx="8987906" cy="5214974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воде много  говорится,  но мало сказано. Поэтому фраза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,,Вода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жизнь "для  многих равным счётом ничего не значит. Как ни удивительно , но вода до сих пор остаётся наиболее  малоизученным веществом  природы 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alistic_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" y="714356"/>
            <a:ext cx="857252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исследования: Провести тест на наличие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фитотоксических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веществ в природных водах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alistic_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8596" y="0"/>
            <a:ext cx="75009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исследования: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Изучить методику экспресс анализа водной среды.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Отобрать семена кресс салата.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Провести наблюдение за сеянцами.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Провести качественный и количественный анализ.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Сделать выводы по данной работе.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3197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2812"/>
            <a:ext cx="9144000" cy="44551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282" y="571480"/>
            <a:ext cx="8501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 исследования: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Вода из различных источников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Тест Объект: Семена кресс салата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Гипотеза исследования: Качество воды влияет на рост и развитие растений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small" dirty="0"/>
              <a:t>Энергия прорастания семян культурных растений зависит от качества воды. Для исследования мы использовали воду с </a:t>
            </a:r>
            <a:r>
              <a:rPr lang="ru-RU" sz="2400" b="1" cap="small" dirty="0" smtClean="0"/>
              <a:t> 4-х </a:t>
            </a:r>
            <a:r>
              <a:rPr lang="ru-RU" sz="2400" b="1" cap="small" dirty="0"/>
              <a:t>участков </a:t>
            </a:r>
            <a:r>
              <a:rPr lang="ru-RU" sz="2400" b="1" cap="small" dirty="0" err="1"/>
              <a:t>Лениногорского</a:t>
            </a:r>
            <a:r>
              <a:rPr lang="ru-RU" sz="2400" b="1" cap="small" dirty="0"/>
              <a:t> района.</a:t>
            </a:r>
            <a:endParaRPr lang="ru-RU" sz="2400" dirty="0"/>
          </a:p>
        </p:txBody>
      </p:sp>
      <p:pic>
        <p:nvPicPr>
          <p:cNvPr id="3" name="Рисунок 2" descr="90Q2d2JNJR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000240"/>
            <a:ext cx="6429420" cy="3714776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6138279"/>
            <a:ext cx="42343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Озеро в Лесопарковой зоне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_qy0_20_rodni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5" y="2714620"/>
            <a:ext cx="8207825" cy="4143380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78038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водородная вода из родника Старая Мельница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14282" y="928670"/>
            <a:ext cx="92868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Родниковая вода из села Бакирова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71480"/>
            <a:ext cx="8001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Водопроводная вода со школы №4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597_kran-vo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1744"/>
            <a:ext cx="5476913" cy="4107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Y18eqqe3U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36"/>
            <a:ext cx="9144000" cy="5429264"/>
          </a:xfrm>
          <a:prstGeom prst="rect">
            <a:avLst/>
          </a:prstGeom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ходе работы отобрали семена кресс-салата в количестве 100 шт.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контейнеры с образцами воды (в двукратной повторности выложили 100 семян кресс-салата . Контейнеры прикрыли крышками и поставили на одни сутки в темное место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Поливали все образцы ежедневно.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2357431"/>
          <a:ext cx="8358245" cy="3855598"/>
        </p:xfrm>
        <a:graphic>
          <a:graphicData uri="http://schemas.openxmlformats.org/drawingml/2006/table">
            <a:tbl>
              <a:tblPr/>
              <a:tblGrid>
                <a:gridCol w="2114830"/>
                <a:gridCol w="897313"/>
                <a:gridCol w="1725746"/>
                <a:gridCol w="816331"/>
                <a:gridCol w="722319"/>
                <a:gridCol w="1114580"/>
                <a:gridCol w="967126"/>
              </a:tblGrid>
              <a:tr h="43930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Контейнера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 сутки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 сутки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 сутки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См 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См 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Кол-во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См 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№  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9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№ 2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67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№ 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№ 4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3 день посчитали количество проросших семян. Тем самым узнали энергию прорастания кресс салата.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№3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проросших семян на 3 сутки (энергия прорастания)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s93tK8KNd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71604" y="1357298"/>
            <a:ext cx="6192594" cy="50960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868" y="571480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Образцы семян на 3 сутки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mFNT4Dj-r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2643158"/>
            <a:ext cx="3857652" cy="3857652"/>
          </a:xfrm>
          <a:prstGeom prst="rect">
            <a:avLst/>
          </a:prstGeom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778671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Измерения длинны корня и проростка на 7 день исследования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V3J_Z42IxO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643182"/>
            <a:ext cx="4357694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2285992"/>
          <a:ext cx="8143932" cy="3857652"/>
        </p:xfrm>
        <a:graphic>
          <a:graphicData uri="http://schemas.openxmlformats.org/drawingml/2006/table">
            <a:tbl>
              <a:tblPr/>
              <a:tblGrid>
                <a:gridCol w="875847"/>
                <a:gridCol w="596013"/>
                <a:gridCol w="993815"/>
                <a:gridCol w="993815"/>
                <a:gridCol w="993815"/>
                <a:gridCol w="993815"/>
                <a:gridCol w="993815"/>
                <a:gridCol w="993815"/>
                <a:gridCol w="709182"/>
              </a:tblGrid>
              <a:tr h="857659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Повторности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№ 1</a:t>
                      </a:r>
                      <a:endParaRPr lang="ru-RU" dirty="0"/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№2</a:t>
                      </a:r>
                      <a:endParaRPr lang="ru-RU" dirty="0"/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№3</a:t>
                      </a:r>
                      <a:endParaRPr lang="ru-RU" dirty="0"/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№4</a:t>
                      </a:r>
                      <a:endParaRPr lang="ru-RU" dirty="0"/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99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прор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проросток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проросток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проросток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999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4.008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1.848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4.531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6415" algn="r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	2.886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2.992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2.612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1160" algn="ctr"/>
                        </a:tabLs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	3.216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3.012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42976" y="1142984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Среднее число проросших семян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348" y="2500306"/>
          <a:ext cx="7929618" cy="3274336"/>
        </p:xfrm>
        <a:graphic>
          <a:graphicData uri="http://schemas.openxmlformats.org/drawingml/2006/table">
            <a:tbl>
              <a:tblPr/>
              <a:tblGrid>
                <a:gridCol w="852798"/>
                <a:gridCol w="580329"/>
                <a:gridCol w="967662"/>
                <a:gridCol w="967662"/>
                <a:gridCol w="967662"/>
                <a:gridCol w="967662"/>
                <a:gridCol w="967662"/>
                <a:gridCol w="967662"/>
                <a:gridCol w="690519"/>
              </a:tblGrid>
              <a:tr h="42861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Повторности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№1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№2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№3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№4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44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прор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проросток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проросток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проросток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корень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24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4.008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1.848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4.531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6415" algn="r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	2.886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2.992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2.612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91160" algn="ctr"/>
                        </a:tabLs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	3.216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3.012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24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4.319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2.017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4.377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3.229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2.531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1.713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3.065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2.083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857232"/>
            <a:ext cx="86639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0525" algn="ct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Вычислили среднее значение проростков и корней в каждом контейнере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0525" algn="ctr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2561145"/>
          <a:ext cx="8143931" cy="3511061"/>
        </p:xfrm>
        <a:graphic>
          <a:graphicData uri="http://schemas.openxmlformats.org/drawingml/2006/table">
            <a:tbl>
              <a:tblPr/>
              <a:tblGrid>
                <a:gridCol w="1692665"/>
                <a:gridCol w="1634061"/>
                <a:gridCol w="1605735"/>
                <a:gridCol w="1605735"/>
                <a:gridCol w="1605735"/>
              </a:tblGrid>
              <a:tr h="2971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Степень загрязнения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4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Загрязнение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отсутствует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Слабое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загрязнение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Среднее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загрязнение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Сильное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загрязнение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5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Всхожесть%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90-100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65-90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30-65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Индекс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токсичности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0.1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0.1-0.35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0.36-0.7</a:t>
                      </a:r>
                      <a:endParaRPr lang="ru-RU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0.71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642918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работы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таблице Критерии и показатели загрязнения воды определили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(Лебедев В.П.)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 всех образцах загрязнение отсутствует. Индекс токсичности &lt;0/1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642910" y="2057400"/>
          <a:ext cx="7786742" cy="422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28662" y="857232"/>
            <a:ext cx="7072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Сравнительный анализ корней и проростков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Заключение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результате проведенных исследований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выяснили, что опытное растение кресс-салат является биоиндикатором, реагируя на изменения состояния окружающей среды изменением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фенооблика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изменением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скорости роста, всхожестью и другими хорошо заметными признаками.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Используя метод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биоиндикации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определили, что вода взятая из различных источников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Лениногорского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района.  Не загрязнена так как во всех образцах индекс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токсичтости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&lt; 0-1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Используя наблюдения за проростками кресс-салата, поливаемых  водой,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выяснили что в образце взятой из родника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Мельница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серо- водородная ) наибольший рос проростков и корней. Что свидетельствует о лучшем качестве воды.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obieriezhnomotnoshieniikvodie_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3929066"/>
            <a:ext cx="5286380" cy="2928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169719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Рекомендации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1Не устраивать по берегам рек навозные свалки. Не мыть на берегу реки машины. Не загрязнять берега рек.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Использование системы сбора и фильтрации дождевой воды и ее использование для технических целей в жилых и общественных зданиях.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3. Пропаганда экономии воды в семье и школе.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Организация экскурсий школьников на биологические очистные сооружения города.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 Снегозадержание в зимний период на огородах и домах для лучшего насыщения почвы.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Широкое использование родников, колодцев, колонок.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7Использовать новые технологии для сбережения и очистки воды.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Росприроднадзору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усилить требования по выполнению законодательства по охране водных ресурсов.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Ежегодные акции по очистке территории.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362</TotalTime>
  <Words>644</Words>
  <Application>Microsoft Office PowerPoint</Application>
  <PresentationFormat>Экран (4:3)</PresentationFormat>
  <Paragraphs>168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Экспресс - методы оценки токсичности водной среды с помощью биотестов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Альбина</dc:creator>
  <cp:lastModifiedBy>Альбина</cp:lastModifiedBy>
  <cp:revision>23</cp:revision>
  <dcterms:created xsi:type="dcterms:W3CDTF">2016-12-14T15:54:59Z</dcterms:created>
  <dcterms:modified xsi:type="dcterms:W3CDTF">2018-01-30T01:58:23Z</dcterms:modified>
</cp:coreProperties>
</file>